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56" r:id="rId2"/>
    <p:sldId id="275" r:id="rId3"/>
    <p:sldId id="277" r:id="rId4"/>
    <p:sldId id="283" r:id="rId5"/>
    <p:sldId id="279" r:id="rId6"/>
    <p:sldId id="284" r:id="rId7"/>
    <p:sldId id="281" r:id="rId8"/>
    <p:sldId id="282" r:id="rId9"/>
    <p:sldId id="285" r:id="rId10"/>
    <p:sldId id="298" r:id="rId11"/>
    <p:sldId id="299" r:id="rId12"/>
    <p:sldId id="288" r:id="rId13"/>
    <p:sldId id="292" r:id="rId14"/>
    <p:sldId id="300" r:id="rId15"/>
    <p:sldId id="294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23AF4-8F7D-44D5-8BC2-3BC4A925D64A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372B0-7DD5-4E7B-8E1B-C822C1C36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322"/>
            <a:fld id="{617AAF09-FD57-4FBF-ADD5-0DF08EEA249F}" type="slidenum">
              <a:rPr lang="en-US" altLang="en-US" smtClean="0">
                <a:ea typeface="ＭＳ Ｐゴシック" pitchFamily="34" charset="-128"/>
              </a:rPr>
              <a:pPr defTabSz="911322"/>
              <a:t>2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322"/>
            <a:fld id="{976D4316-32CF-4E3B-B7DE-B6D578797F47}" type="slidenum">
              <a:rPr lang="en-US" altLang="en-US" smtClean="0">
                <a:ea typeface="ＭＳ Ｐゴシック" pitchFamily="34" charset="-128"/>
              </a:rPr>
              <a:pPr defTabSz="911322"/>
              <a:t>3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322"/>
            <a:fld id="{261BD44C-ADCF-4BDE-8B1B-156E9EDE785B}" type="slidenum">
              <a:rPr lang="en-US" altLang="en-US" smtClean="0">
                <a:ea typeface="ＭＳ Ｐゴシック" pitchFamily="34" charset="-128"/>
              </a:rPr>
              <a:pPr defTabSz="911322"/>
              <a:t>5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322"/>
            <a:fld id="{FF71CFF4-F2EB-422B-9B34-302EFB141DE0}" type="slidenum">
              <a:rPr lang="en-US" altLang="en-US" smtClean="0">
                <a:ea typeface="ＭＳ Ｐゴシック" pitchFamily="34" charset="-128"/>
              </a:rPr>
              <a:pPr defTabSz="911322"/>
              <a:t>7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322"/>
            <a:fld id="{20116424-41C7-4916-B702-177FD72C090A}" type="slidenum">
              <a:rPr lang="en-US" altLang="en-US" smtClean="0">
                <a:ea typeface="ＭＳ Ｐゴシック" pitchFamily="34" charset="-128"/>
              </a:rPr>
              <a:pPr defTabSz="911322"/>
              <a:t>8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322"/>
            <a:fld id="{35CA411C-0027-4A6A-BD73-9E72B736A6D2}" type="slidenum">
              <a:rPr lang="en-US" altLang="en-US" smtClean="0">
                <a:ea typeface="ＭＳ Ｐゴシック" pitchFamily="34" charset="-128"/>
              </a:rPr>
              <a:pPr defTabSz="911322"/>
              <a:t>9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B63053D3-F28B-47FA-AC77-163C87DB675D}" type="slidenum">
              <a:rPr lang="en-US" smtClean="0">
                <a:ea typeface="ＭＳ Ｐゴシック" pitchFamily="34" charset="-128"/>
              </a:rPr>
              <a:pPr defTabSz="912879"/>
              <a:t>12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B63053D3-F28B-47FA-AC77-163C87DB675D}" type="slidenum">
              <a:rPr lang="en-US" smtClean="0">
                <a:ea typeface="ＭＳ Ｐゴシック" pitchFamily="34" charset="-128"/>
              </a:rPr>
              <a:pPr defTabSz="912879"/>
              <a:t>13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344025"/>
            <a:ext cx="5031685" cy="4112926"/>
          </a:xfrm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322"/>
            <a:fld id="{07078C79-971A-4979-87E6-B43A006B54EE}" type="slidenum">
              <a:rPr lang="en-US" altLang="en-US" smtClean="0">
                <a:ea typeface="ＭＳ Ｐゴシック" pitchFamily="34" charset="-128"/>
              </a:rPr>
              <a:pPr defTabSz="911322"/>
              <a:t>15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268007-447A-4378-A71E-F8BB05444A09}" type="datetimeFigureOut">
              <a:rPr lang="en-US" smtClean="0"/>
              <a:pPr/>
              <a:t>05-08-2023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6C36C3-7F46-4EBB-AF9C-388C54E71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8763000" cy="1829761"/>
          </a:xfrm>
        </p:spPr>
        <p:txBody>
          <a:bodyPr/>
          <a:lstStyle/>
          <a:p>
            <a:r>
              <a:rPr lang="en-US" dirty="0" smtClean="0"/>
              <a:t>Entity </a:t>
            </a:r>
            <a:r>
              <a:rPr lang="en-US" dirty="0" err="1" smtClean="0"/>
              <a:t>Relaitionship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3048000"/>
            <a:ext cx="3352800" cy="2362200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Monika Patel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Asst Professor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Computer Dept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DurgaMahavidyalaya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Raipur (C.G.)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Cardinalities</a:t>
            </a:r>
            <a:endParaRPr lang="en-US" dirty="0"/>
          </a:p>
        </p:txBody>
      </p:sp>
      <p:pic>
        <p:nvPicPr>
          <p:cNvPr id="4" name="Picture 7" descr="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6248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0" y="41910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/>
              <a:t>One to one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486400" y="4343400"/>
            <a:ext cx="1487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/>
              <a:t>One to many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51816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en-US" dirty="0" smtClean="0"/>
              <a:t>Note: Some elements in </a:t>
            </a:r>
            <a:r>
              <a:rPr kumimoji="1" lang="en-US" altLang="en-US" i="1" dirty="0" smtClean="0"/>
              <a:t>A</a:t>
            </a:r>
            <a:r>
              <a:rPr kumimoji="1" lang="en-US" altLang="en-US" dirty="0" smtClean="0"/>
              <a:t> and </a:t>
            </a:r>
            <a:r>
              <a:rPr kumimoji="1" lang="en-US" altLang="en-US" i="1" dirty="0" smtClean="0"/>
              <a:t>B</a:t>
            </a:r>
            <a:r>
              <a:rPr kumimoji="1" lang="en-US" altLang="en-US" dirty="0" smtClean="0"/>
              <a:t> may not be mapped to any </a:t>
            </a:r>
          </a:p>
          <a:p>
            <a:r>
              <a:rPr kumimoji="1" lang="en-US" altLang="en-US" dirty="0" smtClean="0"/>
              <a:t>elements in the other set</a:t>
            </a:r>
            <a:endParaRPr kumimoji="1"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Cardinalities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0" y="41910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/>
              <a:t>One to one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486400" y="4343400"/>
            <a:ext cx="1487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/>
              <a:t>One to many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51816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en-US" dirty="0" smtClean="0"/>
              <a:t>Note: Some elements in A and B may not be mapped to any </a:t>
            </a:r>
          </a:p>
          <a:p>
            <a:r>
              <a:rPr kumimoji="1" lang="en-US" altLang="en-US" dirty="0" smtClean="0"/>
              <a:t>elements in the other set</a:t>
            </a:r>
            <a:endParaRPr kumimoji="1" lang="en-US" altLang="en-US" dirty="0"/>
          </a:p>
        </p:txBody>
      </p:sp>
      <p:pic>
        <p:nvPicPr>
          <p:cNvPr id="9" name="Picture 7" descr="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7467600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990600" y="4800600"/>
            <a:ext cx="1561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 smtClean="0"/>
              <a:t>Many to one</a:t>
            </a:r>
            <a:endParaRPr lang="en-US" altLang="en-US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791200" y="4800600"/>
            <a:ext cx="160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/>
              <a:t>Many to many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ea typeface="+mj-ea"/>
              </a:rPr>
              <a:t>Complex Attributes</a:t>
            </a:r>
            <a:endParaRPr lang="en-US" dirty="0">
              <a:ea typeface="+mj-ea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966075" cy="539115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Attribute types:</a:t>
            </a:r>
          </a:p>
          <a:p>
            <a:pPr lvl="1"/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Simple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and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composite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attributes.</a:t>
            </a:r>
          </a:p>
          <a:p>
            <a:pPr lvl="1"/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Single-valued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and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multivalued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attributes</a:t>
            </a:r>
          </a:p>
          <a:p>
            <a:pPr lvl="2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Example: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multivalued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attribute: </a:t>
            </a:r>
            <a:r>
              <a:rPr lang="en-US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phone_numbers</a:t>
            </a:r>
            <a:endParaRPr lang="en-US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/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Derived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attributes</a:t>
            </a:r>
          </a:p>
          <a:p>
            <a:pPr lvl="2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 be computed from other attributes</a:t>
            </a:r>
          </a:p>
          <a:p>
            <a:pPr lvl="2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Example:  age, given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date_of_birth</a:t>
            </a:r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Domain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– the set of permitted values for each attribute </a:t>
            </a:r>
          </a:p>
          <a:p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Complex Attributes</a:t>
            </a:r>
            <a:endParaRPr lang="en-US" dirty="0">
              <a:ea typeface="+mj-ea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63" y="1222375"/>
            <a:ext cx="7966075" cy="539115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Attribute types:</a:t>
            </a:r>
          </a:p>
          <a:p>
            <a:pPr lvl="1"/>
            <a:r>
              <a:rPr lang="en-US" b="1" smtClean="0">
                <a:solidFill>
                  <a:srgbClr val="000099"/>
                </a:solidFill>
                <a:ea typeface="ＭＳ Ｐゴシック" pitchFamily="34" charset="-128"/>
              </a:rPr>
              <a:t>Simple</a:t>
            </a:r>
            <a:r>
              <a:rPr lang="en-US" smtClean="0">
                <a:ea typeface="ＭＳ Ｐゴシック" pitchFamily="34" charset="-128"/>
              </a:rPr>
              <a:t> and </a:t>
            </a:r>
            <a:r>
              <a:rPr lang="en-US" b="1" smtClean="0">
                <a:solidFill>
                  <a:srgbClr val="000099"/>
                </a:solidFill>
                <a:ea typeface="ＭＳ Ｐゴシック" pitchFamily="34" charset="-128"/>
              </a:rPr>
              <a:t>composite</a:t>
            </a:r>
            <a:r>
              <a:rPr lang="en-US" smtClean="0">
                <a:ea typeface="ＭＳ Ｐゴシック" pitchFamily="34" charset="-128"/>
              </a:rPr>
              <a:t> attributes.</a:t>
            </a:r>
          </a:p>
          <a:p>
            <a:pPr lvl="1"/>
            <a:r>
              <a:rPr lang="en-US" b="1" smtClean="0">
                <a:solidFill>
                  <a:srgbClr val="000099"/>
                </a:solidFill>
                <a:ea typeface="ＭＳ Ｐゴシック" pitchFamily="34" charset="-128"/>
              </a:rPr>
              <a:t>Single-valued</a:t>
            </a:r>
            <a:r>
              <a:rPr lang="en-US" smtClean="0">
                <a:ea typeface="ＭＳ Ｐゴシック" pitchFamily="34" charset="-128"/>
              </a:rPr>
              <a:t> and </a:t>
            </a:r>
            <a:r>
              <a:rPr lang="en-US" b="1" smtClean="0">
                <a:solidFill>
                  <a:srgbClr val="000099"/>
                </a:solidFill>
                <a:ea typeface="ＭＳ Ｐゴシック" pitchFamily="34" charset="-128"/>
              </a:rPr>
              <a:t>multivalued</a:t>
            </a:r>
            <a:r>
              <a:rPr lang="en-US" smtClean="0">
                <a:ea typeface="ＭＳ Ｐゴシック" pitchFamily="34" charset="-128"/>
              </a:rPr>
              <a:t> attributes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Example: multivalued attribute: </a:t>
            </a:r>
            <a:r>
              <a:rPr lang="en-US" i="1" smtClean="0">
                <a:ea typeface="ＭＳ Ｐゴシック" pitchFamily="34" charset="-128"/>
              </a:rPr>
              <a:t>phone_numbers</a:t>
            </a:r>
          </a:p>
          <a:p>
            <a:pPr lvl="1"/>
            <a:r>
              <a:rPr lang="en-US" b="1" smtClean="0">
                <a:solidFill>
                  <a:srgbClr val="000099"/>
                </a:solidFill>
                <a:ea typeface="ＭＳ Ｐゴシック" pitchFamily="34" charset="-128"/>
              </a:rPr>
              <a:t>Derived</a:t>
            </a:r>
            <a:r>
              <a:rPr lang="en-US" smtClean="0">
                <a:ea typeface="ＭＳ Ｐゴシック" pitchFamily="34" charset="-128"/>
              </a:rPr>
              <a:t> attributes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Can be computed from other attributes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Example:  age, given date_of_birth</a:t>
            </a:r>
          </a:p>
          <a:p>
            <a:r>
              <a:rPr lang="en-US" b="1" smtClean="0">
                <a:solidFill>
                  <a:srgbClr val="000099"/>
                </a:solidFill>
                <a:ea typeface="ＭＳ Ｐゴシック" pitchFamily="34" charset="-128"/>
              </a:rPr>
              <a:t>Domain</a:t>
            </a:r>
            <a:r>
              <a:rPr lang="en-US" smtClean="0">
                <a:ea typeface="ＭＳ Ｐゴシック" pitchFamily="34" charset="-128"/>
              </a:rPr>
              <a:t> – the set of permitted values for each attribute 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Attributes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1" y="1676400"/>
            <a:ext cx="7391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>
                <a:ea typeface="+mj-ea"/>
              </a:rPr>
              <a:t>Redundant Attributes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093788"/>
            <a:ext cx="7643812" cy="4903787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Suppose we have entity sets:</a:t>
            </a:r>
          </a:p>
          <a:p>
            <a:pPr lvl="1" algn="just"/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instructor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with attributes: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ID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name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en-US" altLang="en-US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dept_name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salary</a:t>
            </a:r>
          </a:p>
          <a:p>
            <a:pPr lvl="1" algn="just"/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department,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 attributes: </a:t>
            </a:r>
            <a:r>
              <a:rPr lang="en-US" altLang="en-US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dept_name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building, budget</a:t>
            </a:r>
          </a:p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We model the fact that each instructor has an associated department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using a relationship set </a:t>
            </a:r>
            <a:r>
              <a:rPr lang="en-US" altLang="en-US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inst_dept</a:t>
            </a:r>
            <a:endParaRPr lang="en-US" altLang="en-US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attribute </a:t>
            </a:r>
            <a:r>
              <a:rPr lang="en-US" altLang="en-US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dept_name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appears in both entity sets.  Since it is the  primary key for the entity set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department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it replicates information present in the relationship and is therefore  redundant in the entity set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instructor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and needs to be removed.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0574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</a:rPr>
              <a:t>Thank You</a:t>
            </a:r>
            <a:endParaRPr lang="en-US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348537" cy="4876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ER data mode was developed to facilitate database design by allowing specification of an </a:t>
            </a:r>
            <a:r>
              <a:rPr lang="en-US" altLang="en-US" sz="2400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enterprise schema </a:t>
            </a:r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 represents the overall logical structure of a database.</a:t>
            </a:r>
          </a:p>
          <a:p>
            <a:pPr algn="just"/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ER model is very useful in mapping the meanings and interactions of real-world enterprises onto a conceptual schema.  Because of this usefulness, many database-design tools draw on concepts from the ER model.</a:t>
            </a:r>
          </a:p>
          <a:p>
            <a:pPr algn="just"/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ER data model employs three basic concepts: </a:t>
            </a:r>
          </a:p>
          <a:p>
            <a:pPr lvl="1" algn="just"/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Entity sets,</a:t>
            </a:r>
          </a:p>
          <a:p>
            <a:pPr lvl="1" algn="just"/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Relationship sets, </a:t>
            </a:r>
          </a:p>
          <a:p>
            <a:pPr lvl="1" algn="just"/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Attributes.</a:t>
            </a:r>
          </a:p>
          <a:p>
            <a:pPr algn="just"/>
            <a:r>
              <a:rPr lang="en-US" altLang="en-US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ER model also has an associated diagrammatic representation, the ER diagram, which can express the overall logical structure of a database graphically.</a:t>
            </a:r>
          </a:p>
          <a:p>
            <a:pPr algn="just">
              <a:buFont typeface="Monotype Sorts" charset="2"/>
              <a:buNone/>
            </a:pPr>
            <a:endParaRPr lang="en-US" altLang="en-US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+mj-ea"/>
              </a:rPr>
              <a:t>ER model -- Database Modeling</a:t>
            </a:r>
            <a:endParaRPr lang="en-US" dirty="0"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ea typeface="+mj-ea"/>
              </a:rPr>
              <a:t>Entity Sets</a:t>
            </a:r>
            <a:endParaRPr lang="en-US" dirty="0">
              <a:ea typeface="+mj-ea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63" y="1222375"/>
            <a:ext cx="7145337" cy="4876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entity</a:t>
            </a:r>
            <a:r>
              <a:rPr lang="en-US" altLang="en-US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 an object that exists and is distinguishable from other objects.</a:t>
            </a:r>
          </a:p>
          <a:p>
            <a:pPr lvl="1" algn="just"/>
            <a:r>
              <a:rPr lang="en-US" altLang="en-US" sz="2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Example:  specific person, company, event, plant</a:t>
            </a:r>
          </a:p>
          <a:p>
            <a:pPr lvl="1" algn="just"/>
            <a:endParaRPr lang="en-US" alt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entity set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 set of entities of the same type that share the same properties.</a:t>
            </a:r>
          </a:p>
          <a:p>
            <a:pPr lvl="1"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Example: set of all persons, companies, trees, holidays</a:t>
            </a:r>
          </a:p>
          <a:p>
            <a:pPr algn="just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 entity is represented by a set of attributes; i.e., descriptive properties possessed by all members of an entity set.</a:t>
            </a:r>
          </a:p>
          <a:p>
            <a:pPr lvl="1" algn="just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Example: </a:t>
            </a:r>
          </a:p>
          <a:p>
            <a:pPr lvl="1" algn="just">
              <a:buFont typeface="Monotype Sorts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 	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instructor =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ID, name, street, city, salary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course=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course_id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title, credits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en-US" i="1" dirty="0" smtClean="0">
              <a:solidFill>
                <a:schemeClr val="tx2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subset of the attributes form a 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primary key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of the entity set; i.e., uniquely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identifiying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each member of the set.</a:t>
            </a:r>
          </a:p>
          <a:p>
            <a:pPr>
              <a:buFont typeface="Monotype Sorts" charset="2"/>
              <a:buNone/>
            </a:pPr>
            <a:endParaRPr lang="en-US" alt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Entity Sets -- instructor and student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481328"/>
            <a:ext cx="8229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en-US" altLang="en-US" sz="1600" dirty="0" err="1">
                <a:latin typeface="Arial" charset="0"/>
                <a:cs typeface="Arial" charset="0"/>
              </a:rPr>
              <a:t>instructor_ID</a:t>
            </a:r>
            <a:r>
              <a:rPr lang="en-US" altLang="en-US" sz="1600" dirty="0">
                <a:latin typeface="Arial" charset="0"/>
                <a:cs typeface="Arial" charset="0"/>
              </a:rPr>
              <a:t>  </a:t>
            </a:r>
            <a:r>
              <a:rPr lang="en-US" altLang="en-US" sz="1600" dirty="0" err="1">
                <a:latin typeface="Arial" charset="0"/>
                <a:cs typeface="Arial" charset="0"/>
              </a:rPr>
              <a:t>instructor_name</a:t>
            </a:r>
            <a:r>
              <a:rPr lang="en-US" altLang="en-US" sz="1600" dirty="0">
                <a:latin typeface="Arial" charset="0"/>
                <a:cs typeface="Arial" charset="0"/>
              </a:rPr>
              <a:t>                                    student-ID   </a:t>
            </a:r>
            <a:r>
              <a:rPr lang="en-US" altLang="en-US" sz="1600" dirty="0" err="1">
                <a:latin typeface="Arial" charset="0"/>
                <a:cs typeface="Arial" charset="0"/>
              </a:rPr>
              <a:t>student_name</a:t>
            </a:r>
            <a:endParaRPr lang="en-US" altLang="en-US" sz="1600" dirty="0">
              <a:latin typeface="Arial" charset="0"/>
              <a:cs typeface="Arial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362200"/>
            <a:ext cx="7391400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Relationship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848600" cy="4876800"/>
          </a:xfrm>
        </p:spPr>
        <p:txBody>
          <a:bodyPr>
            <a:normAutofit fontScale="92500"/>
          </a:bodyPr>
          <a:lstStyle/>
          <a:p>
            <a:pPr algn="just">
              <a:tabLst>
                <a:tab pos="1536700" algn="ctr"/>
                <a:tab pos="3543300" algn="ctr"/>
                <a:tab pos="5481638" algn="ctr"/>
              </a:tabLst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relationship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an association among several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entities.</a:t>
            </a:r>
            <a:endParaRPr lang="en-US" alt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buNone/>
              <a:tabLst>
                <a:tab pos="1536700" algn="ctr"/>
                <a:tab pos="3543300" algn="ctr"/>
                <a:tab pos="5481638" algn="ctr"/>
              </a:tabLst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Example: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44553 (</a:t>
            </a:r>
            <a:r>
              <a:rPr lang="en-US" altLang="en-US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Peltier</a:t>
            </a:r>
            <a:r>
              <a:rPr lang="en-US" altLang="en-US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	</a:t>
            </a:r>
            <a:r>
              <a:rPr lang="en-US" altLang="en-US" i="1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advisor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22222(</a:t>
            </a:r>
            <a:r>
              <a:rPr lang="en-US" altLang="en-US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Einstein</a:t>
            </a:r>
            <a:r>
              <a:rPr lang="en-US" altLang="en-US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en-US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en-US" altLang="en-US" u="sng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student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entity	relationship set	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instructor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entity</a:t>
            </a:r>
          </a:p>
          <a:p>
            <a:pPr algn="just">
              <a:tabLst>
                <a:tab pos="1536700" algn="ctr"/>
                <a:tab pos="3543300" algn="ctr"/>
                <a:tab pos="5481638" algn="ctr"/>
              </a:tabLst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</a:t>
            </a:r>
            <a:r>
              <a:rPr lang="en-US" altLang="en-US" b="1" dirty="0" smtClean="0">
                <a:solidFill>
                  <a:srgbClr val="000099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relationship set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 mathematical relation among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 2 entities, each taken from entity sets</a:t>
            </a:r>
          </a:p>
          <a:p>
            <a:pPr algn="just">
              <a:buFont typeface="Monotype Sorts" charset="2"/>
              <a:buNone/>
              <a:tabLst>
                <a:tab pos="1536700" algn="ctr"/>
                <a:tab pos="3543300" algn="ctr"/>
                <a:tab pos="5481638" algn="ctr"/>
              </a:tabLst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			{(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1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, …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i="1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) |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1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  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1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  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, …,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i="1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  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i="1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}</a:t>
            </a:r>
            <a:b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</a:b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/>
            </a:r>
            <a:b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</a:b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where (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1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, …,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</a:t>
            </a:r>
            <a:r>
              <a:rPr lang="en-US" altLang="en-US" i="1" baseline="-25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) is a relationship</a:t>
            </a:r>
          </a:p>
          <a:p>
            <a:pPr lvl="1" algn="just">
              <a:tabLst>
                <a:tab pos="1536700" algn="ctr"/>
                <a:tab pos="3543300" algn="ctr"/>
                <a:tab pos="5481638" algn="ctr"/>
              </a:tabLst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Example: </a:t>
            </a:r>
          </a:p>
          <a:p>
            <a:pPr lvl="1" algn="just">
              <a:buFont typeface="Monotype Sorts" charset="2"/>
              <a:buNone/>
              <a:tabLst>
                <a:tab pos="1536700" algn="ctr"/>
                <a:tab pos="3543300" algn="ctr"/>
                <a:tab pos="5481638" algn="ctr"/>
              </a:tabLst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		        (44553,22222) 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advisor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Relationship Set </a:t>
            </a:r>
            <a:r>
              <a:rPr lang="en-US" i="1" dirty="0" smtClean="0"/>
              <a:t>advisor</a:t>
            </a:r>
            <a:endParaRPr lang="en-US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371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Relationship Sets (Cont.)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077913"/>
            <a:ext cx="7261225" cy="1171575"/>
          </a:xfrm>
        </p:spPr>
        <p:txBody>
          <a:bodyPr>
            <a:noAutofit/>
          </a:bodyPr>
          <a:lstStyle/>
          <a:p>
            <a:pPr algn="just"/>
            <a:r>
              <a:rPr lang="en-US" altLang="en-US" sz="2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 attribute can also be associated with a relationship set.</a:t>
            </a:r>
          </a:p>
          <a:p>
            <a:pPr algn="just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 instance, the </a:t>
            </a:r>
            <a:r>
              <a:rPr lang="en-US" altLang="en-US" sz="2000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advisor </a:t>
            </a:r>
            <a:r>
              <a:rPr lang="en-US" altLang="en-US" sz="2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relationship set between entity sets </a:t>
            </a:r>
            <a:r>
              <a:rPr lang="en-US" altLang="en-US" sz="2000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instructor </a:t>
            </a:r>
            <a:r>
              <a:rPr lang="en-US" altLang="en-US" sz="2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 </a:t>
            </a:r>
            <a:r>
              <a:rPr lang="en-US" altLang="en-US" sz="2000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student </a:t>
            </a:r>
            <a:r>
              <a:rPr lang="en-US" altLang="en-US" sz="2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 have the attribute </a:t>
            </a:r>
            <a:r>
              <a:rPr lang="en-US" altLang="en-US" sz="2000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date </a:t>
            </a:r>
            <a:r>
              <a:rPr lang="en-US" altLang="en-US" sz="20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 tracks when the student started being associated with the advisor</a:t>
            </a:r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3038" y="2578100"/>
            <a:ext cx="66214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Degree of a Relationship Set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221537" cy="4195762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Binary relationship</a:t>
            </a:r>
          </a:p>
          <a:p>
            <a:pPr lvl="1"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involve two entity sets (or degree two). </a:t>
            </a:r>
          </a:p>
          <a:p>
            <a:pPr lvl="1"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most relationship sets in a database system are binary.</a:t>
            </a:r>
          </a:p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Relationships between more than two entity sets are rare.  Most relationships are binary. (More on this later.)</a:t>
            </a:r>
          </a:p>
          <a:p>
            <a:pPr lvl="1" algn="just">
              <a:buClr>
                <a:srgbClr val="CC6600"/>
              </a:buClr>
              <a:buSzPct val="105000"/>
              <a:buFont typeface="Webdings" pitchFamily="18" charset="2"/>
              <a:buChar char="4"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Example: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students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work on research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projects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under the guidance of an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instructor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</a:p>
          <a:p>
            <a:pPr lvl="1" algn="just">
              <a:buClr>
                <a:srgbClr val="CC6600"/>
              </a:buClr>
              <a:buSzPct val="105000"/>
              <a:buFont typeface="Webdings" pitchFamily="18" charset="2"/>
              <a:buChar char="4"/>
            </a:pP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relationship </a:t>
            </a:r>
            <a:r>
              <a:rPr lang="en-US" altLang="en-US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proj_guide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 ternary relationship between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instructor, student,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 </a:t>
            </a:r>
            <a:r>
              <a:rPr lang="en-US" alt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project</a:t>
            </a:r>
            <a:endParaRPr kumimoji="0" lang="en-US" alt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algn="just"/>
            <a:endParaRPr lang="en-US" alt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</a:rPr>
              <a:t>Mapping Cardinality Constraints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505700" cy="4114800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 the number of entities to which another entity can be associated via a relationship set.</a:t>
            </a:r>
          </a:p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Most useful in describing binary relationship sets.</a:t>
            </a:r>
          </a:p>
          <a:p>
            <a:pPr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 a binary relationship set the mapping cardinality must be one of the following types:</a:t>
            </a:r>
          </a:p>
          <a:p>
            <a:pPr lvl="1"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 to one</a:t>
            </a:r>
          </a:p>
          <a:p>
            <a:pPr lvl="1"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 to many</a:t>
            </a:r>
          </a:p>
          <a:p>
            <a:pPr lvl="1"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Many to one</a:t>
            </a:r>
          </a:p>
          <a:p>
            <a:pPr lvl="1" algn="just"/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Many to many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666</Words>
  <Application>Microsoft Office PowerPoint</Application>
  <PresentationFormat>On-screen Show (4:3)</PresentationFormat>
  <Paragraphs>100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Entity Relaitionship Model</vt:lpstr>
      <vt:lpstr>ER model -- Database Modeling</vt:lpstr>
      <vt:lpstr>Entity Sets</vt:lpstr>
      <vt:lpstr>Entity Sets -- instructor and student</vt:lpstr>
      <vt:lpstr>Relationship Sets</vt:lpstr>
      <vt:lpstr>Relationship Set advisor</vt:lpstr>
      <vt:lpstr>Relationship Sets (Cont.)</vt:lpstr>
      <vt:lpstr>Degree of a Relationship Set</vt:lpstr>
      <vt:lpstr>Mapping Cardinality Constraints</vt:lpstr>
      <vt:lpstr>Mapping Cardinalities</vt:lpstr>
      <vt:lpstr>Mapping Cardinalities</vt:lpstr>
      <vt:lpstr>Complex Attributes</vt:lpstr>
      <vt:lpstr>Complex Attributes</vt:lpstr>
      <vt:lpstr>Composite Attributes</vt:lpstr>
      <vt:lpstr>Redundant Attributes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Base Management System</dc:title>
  <dc:creator>HP2</dc:creator>
  <cp:lastModifiedBy>HP2</cp:lastModifiedBy>
  <cp:revision>29</cp:revision>
  <dcterms:created xsi:type="dcterms:W3CDTF">2023-08-03T06:01:30Z</dcterms:created>
  <dcterms:modified xsi:type="dcterms:W3CDTF">2023-08-05T06:20:39Z</dcterms:modified>
</cp:coreProperties>
</file>